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4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4" r:id="rId8"/>
    <p:sldId id="262" r:id="rId9"/>
    <p:sldId id="266" r:id="rId10"/>
    <p:sldId id="268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4343B3-80F1-2F34-814B-3EE4F6C3F512}" v="610" dt="2024-08-13T21:05:36.266"/>
    <p1510:client id="{13080D25-25E9-8728-3727-37E8884EC898}" v="489" dt="2024-08-13T03:45:08.144"/>
    <p1510:client id="{22284B5F-4035-7ABB-6D1C-78B2D9E003C6}" v="227" dt="2024-08-13T13:29:08.954"/>
    <p1510:client id="{5E6F1CBA-6585-478B-2C7F-384BCC312C15}" v="22" dt="2024-08-14T00:37:47.811"/>
    <p1510:client id="{6125FA6A-8B8A-3D67-F71D-2289163D5730}" v="64" dt="2024-08-12T13:26:23.402"/>
    <p1510:client id="{6D6CCFAD-F61F-2518-4961-AE6DF4835739}" v="90" dt="2024-08-12T17:39:28.779"/>
    <p1510:client id="{928531E6-6BAC-83E2-D117-F34A6E65620E}" v="79" dt="2024-08-13T00:15:07.833"/>
    <p1510:client id="{C9319A7F-BE31-B35E-9262-94EB8CE50621}" v="111" dt="2024-08-14T01:27:52.618"/>
    <p1510:client id="{EF9E33A5-177D-2CAF-3875-26009805D3B7}" v="6" dt="2024-08-12T13:21:03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1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4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2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7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8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46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8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79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5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8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  <p:sldLayoutId id="2147483860" r:id="rId6"/>
    <p:sldLayoutId id="2147483861" r:id="rId7"/>
    <p:sldLayoutId id="2147483862" r:id="rId8"/>
    <p:sldLayoutId id="2147483863" r:id="rId9"/>
    <p:sldLayoutId id="2147483864" r:id="rId10"/>
    <p:sldLayoutId id="214748386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frente, mesa, luz, grande&#10;&#10;Descrição gerada automaticamente">
            <a:extLst>
              <a:ext uri="{FF2B5EF4-FFF2-40B4-BE49-F238E27FC236}">
                <a16:creationId xmlns:a16="http://schemas.microsoft.com/office/drawing/2014/main" id="{E93D9365-6DB1-61BD-D3F3-A2797D7E2A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9525" y="2381"/>
            <a:ext cx="12196761" cy="7234237"/>
          </a:xfrm>
          <a:prstGeom prst="rect">
            <a:avLst/>
          </a:prstGeom>
        </p:spPr>
      </p:pic>
      <p:pic>
        <p:nvPicPr>
          <p:cNvPr id="7" name="Imagem 6" descr="Fotos Fundo Preto, 53.000+ fotos de arquivo grátis de alta qualidade">
            <a:extLst>
              <a:ext uri="{FF2B5EF4-FFF2-40B4-BE49-F238E27FC236}">
                <a16:creationId xmlns:a16="http://schemas.microsoft.com/office/drawing/2014/main" id="{5A4E6C64-B170-23D9-8A5D-14CC4B5F60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5378" y="1076"/>
            <a:ext cx="12181245" cy="6855849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749ABE23-9A00-1976-057F-A3C9C24EB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209" y="5751634"/>
            <a:ext cx="1915293" cy="96949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96177" y="2633913"/>
            <a:ext cx="8407156" cy="130635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  <a:cs typeface="Aharoni"/>
              </a:rPr>
              <a:t>UMIDADE E TEMPERATURA DESREGULADAS EM ACADEMIAS</a:t>
            </a:r>
            <a:endParaRPr lang="pt-BR">
              <a:solidFill>
                <a:schemeClr val="accent1">
                  <a:lumMod val="40000"/>
                  <a:lumOff val="60000"/>
                </a:schemeClr>
              </a:solidFill>
              <a:latin typeface="Arial Nova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E4D59E8-16BD-EDA5-8B02-F340FA499E9E}"/>
              </a:ext>
            </a:extLst>
          </p:cNvPr>
          <p:cNvSpPr/>
          <p:nvPr/>
        </p:nvSpPr>
        <p:spPr>
          <a:xfrm flipV="1">
            <a:off x="11928630" y="-30384"/>
            <a:ext cx="258285" cy="6917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1ECAB97-A683-E22A-E63A-9134F4CC5C21}"/>
              </a:ext>
            </a:extLst>
          </p:cNvPr>
          <p:cNvSpPr/>
          <p:nvPr/>
        </p:nvSpPr>
        <p:spPr>
          <a:xfrm flipV="1">
            <a:off x="-2112" y="-63041"/>
            <a:ext cx="258285" cy="6917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5EF4496-6B70-1203-535B-1136C77BBB71}"/>
              </a:ext>
            </a:extLst>
          </p:cNvPr>
          <p:cNvSpPr/>
          <p:nvPr/>
        </p:nvSpPr>
        <p:spPr>
          <a:xfrm>
            <a:off x="5255" y="6552400"/>
            <a:ext cx="12187106" cy="3049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1343718-AD14-3230-B1CE-A0F7116B5B1D}"/>
              </a:ext>
            </a:extLst>
          </p:cNvPr>
          <p:cNvSpPr/>
          <p:nvPr/>
        </p:nvSpPr>
        <p:spPr>
          <a:xfrm>
            <a:off x="5255" y="-33457"/>
            <a:ext cx="12187106" cy="3049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87AAC-0B8F-A198-31E8-BD549A7D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B1AA9A-AFEE-B696-367B-132505137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EFE166-DD17-CE47-7813-D66CC3E1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CC5AE-76D0-4C18-BE8C-C8B94DEF65C5}" type="datetime1">
              <a:t>8/13/2024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DA0385-E7A1-8B79-1B7D-2B3352E88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301350-A94C-BFF8-FE9C-E2CDEAE1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10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DA0B046-26F9-BC87-1F04-B71793670F0A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2871830-57B9-6BD7-354A-8AD1AB5D9187}"/>
              </a:ext>
            </a:extLst>
          </p:cNvPr>
          <p:cNvSpPr txBox="1">
            <a:spLocks/>
          </p:cNvSpPr>
          <p:nvPr/>
        </p:nvSpPr>
        <p:spPr>
          <a:xfrm>
            <a:off x="1352592" y="1686196"/>
            <a:ext cx="9491669" cy="61824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  <a:ea typeface="+mj-lt"/>
                <a:cs typeface="+mj-lt"/>
              </a:rPr>
              <a:t>AGRADECEMOS A SUA ATENÇÃO!</a:t>
            </a:r>
            <a:endParaRPr lang="pt-BR" sz="4000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2FC48FEF-E955-881D-0662-0A6991159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554" y="3102396"/>
            <a:ext cx="6202547" cy="320966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44BFC40-65CD-10A0-8798-1085EBF43695}"/>
              </a:ext>
            </a:extLst>
          </p:cNvPr>
          <p:cNvSpPr txBox="1"/>
          <p:nvPr/>
        </p:nvSpPr>
        <p:spPr>
          <a:xfrm>
            <a:off x="1349928" y="3290700"/>
            <a:ext cx="3407287" cy="233910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Nome/Ra:</a:t>
            </a:r>
          </a:p>
          <a:p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Diego Lima / 01242042</a:t>
            </a:r>
            <a:endParaRPr lang="pt-BR" dirty="0">
              <a:solidFill>
                <a:schemeClr val="bg1"/>
              </a:solidFill>
              <a:latin typeface="Arial Nova"/>
            </a:endParaRPr>
          </a:p>
          <a:p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Gustavo Henrique / 01242119</a:t>
            </a:r>
          </a:p>
          <a:p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Izael Reis / 01242032</a:t>
            </a:r>
          </a:p>
          <a:p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Pedro Cruz / 01242069</a:t>
            </a:r>
          </a:p>
          <a:p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Ricardo de Oliveira / 01242024</a:t>
            </a:r>
          </a:p>
          <a:p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Vitor </a:t>
            </a:r>
            <a:r>
              <a:rPr lang="pt-BR" err="1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Kaynã</a:t>
            </a:r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 / 01242098</a:t>
            </a:r>
          </a:p>
          <a:p>
            <a:pPr marL="285750" indent="-285750">
              <a:buFont typeface="Arial"/>
              <a:buChar char="•"/>
            </a:pPr>
            <a:endParaRPr lang="pt-BR" sz="2000" dirty="0">
              <a:solidFill>
                <a:schemeClr val="bg1"/>
              </a:solidFill>
              <a:latin typeface="Arial Nova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648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18922-B1BA-DFD5-32D3-3DC9A7AF0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5099-C73C-4238-998A-9DF0ADFA60B9}" type="datetime1">
              <a:rPr lang="pt-BR"/>
              <a:t>13/08/2024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69B39-8BA4-9B31-A682-0B000C35D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71CB4E-C912-080B-0EDB-AAFB07712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</a:t>
            </a:fld>
            <a:endParaRPr lang="en-US"/>
          </a:p>
        </p:txBody>
      </p:sp>
      <p:pic>
        <p:nvPicPr>
          <p:cNvPr id="15" name="Espaço Reservado para Conteúdo 14" descr="Mesa com cadeiras&#10;&#10;Descrição gerada automaticamente">
            <a:extLst>
              <a:ext uri="{FF2B5EF4-FFF2-40B4-BE49-F238E27FC236}">
                <a16:creationId xmlns:a16="http://schemas.microsoft.com/office/drawing/2014/main" id="{966615A8-F184-9CB2-7321-F1C8ED420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2" y="1706"/>
            <a:ext cx="12191998" cy="6817031"/>
          </a:xfrm>
        </p:spPr>
      </p:pic>
      <p:pic>
        <p:nvPicPr>
          <p:cNvPr id="14" name="Imagem 13" descr="Fotos Fundo Preto, 53.000+ fotos de arquivo grátis de alta qualidade">
            <a:extLst>
              <a:ext uri="{FF2B5EF4-FFF2-40B4-BE49-F238E27FC236}">
                <a16:creationId xmlns:a16="http://schemas.microsoft.com/office/drawing/2014/main" id="{54A77B8C-B3F2-A835-85CE-562B42BF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5378" y="1076"/>
            <a:ext cx="12181245" cy="68558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33954F-F03B-C4BF-3282-7CC15A95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709" y="584805"/>
            <a:ext cx="10653578" cy="1132258"/>
          </a:xfrm>
        </p:spPr>
        <p:txBody>
          <a:bodyPr/>
          <a:lstStyle/>
          <a:p>
            <a:r>
              <a:rPr lang="pt-BR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  <a:ea typeface="+mj-lt"/>
                <a:cs typeface="+mj-lt"/>
              </a:rPr>
              <a:t>ONDE ESTÁ O PROBLEMA? QUAL É O PROBLEMA?</a:t>
            </a:r>
            <a:endParaRPr lang="pt-BR">
              <a:solidFill>
                <a:schemeClr val="accent1">
                  <a:lumMod val="40000"/>
                  <a:lumOff val="60000"/>
                </a:schemeClr>
              </a:solidFill>
              <a:latin typeface="Arial Nova"/>
            </a:endParaRPr>
          </a:p>
        </p:txBody>
      </p:sp>
      <p:pic>
        <p:nvPicPr>
          <p:cNvPr id="8" name="Imagem 7" descr="Como fazer a limpeza de academias? Veja 5 dicas!">
            <a:extLst>
              <a:ext uri="{FF2B5EF4-FFF2-40B4-BE49-F238E27FC236}">
                <a16:creationId xmlns:a16="http://schemas.microsoft.com/office/drawing/2014/main" id="{560C25A9-A814-C1B4-E253-BA42077D6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876" y="3084950"/>
            <a:ext cx="3838575" cy="23005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27A44EF-34B5-95A1-BC2D-A86FE95E0949}"/>
              </a:ext>
            </a:extLst>
          </p:cNvPr>
          <p:cNvSpPr txBox="1"/>
          <p:nvPr/>
        </p:nvSpPr>
        <p:spPr>
          <a:xfrm>
            <a:off x="770250" y="1716574"/>
            <a:ext cx="96852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i="1">
                <a:solidFill>
                  <a:schemeClr val="bg1"/>
                </a:solidFill>
                <a:latin typeface="Arial Nova"/>
                <a:ea typeface="Cambria"/>
                <a:cs typeface="ADLaM Display"/>
              </a:rPr>
              <a:t>Os três maiores motivos para clientes trocarem de academia: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2BBC5CA-B883-58FF-78ED-A7C5186E4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737" y="4987832"/>
            <a:ext cx="570381" cy="48129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51B720-A864-C8A9-BFAB-D3205049E96D}"/>
              </a:ext>
            </a:extLst>
          </p:cNvPr>
          <p:cNvSpPr txBox="1"/>
          <p:nvPr/>
        </p:nvSpPr>
        <p:spPr>
          <a:xfrm>
            <a:off x="1676495" y="4818904"/>
            <a:ext cx="52234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Nova"/>
              </a:rPr>
              <a:t>Intensifica a Necessidade de Manutenção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E0494CA-5ED8-7AA9-85E8-4761061C5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284" y="3814202"/>
            <a:ext cx="916082" cy="68075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3E655E2-664D-5BF7-555A-D554EA061468}"/>
              </a:ext>
            </a:extLst>
          </p:cNvPr>
          <p:cNvSpPr txBox="1"/>
          <p:nvPr/>
        </p:nvSpPr>
        <p:spPr>
          <a:xfrm>
            <a:off x="1664949" y="3924132"/>
            <a:ext cx="41506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Arial Nova"/>
              </a:rPr>
              <a:t>Higiene do Ambiente</a:t>
            </a:r>
            <a:endParaRPr lang="pt-BR" dirty="0">
              <a:solidFill>
                <a:schemeClr val="bg1"/>
              </a:solidFill>
              <a:latin typeface="Arial Nova"/>
            </a:endParaRPr>
          </a:p>
        </p:txBody>
      </p:sp>
      <p:pic>
        <p:nvPicPr>
          <p:cNvPr id="21" name="Imagem 20" descr="Ícone&#10;&#10;Descrição gerada automaticamente">
            <a:extLst>
              <a:ext uri="{FF2B5EF4-FFF2-40B4-BE49-F238E27FC236}">
                <a16:creationId xmlns:a16="http://schemas.microsoft.com/office/drawing/2014/main" id="{C6F1F60A-1825-CE38-0ABB-0D10DDBDC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408" y="2665735"/>
            <a:ext cx="592232" cy="75247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39C2EAD2-B9DB-5D2D-0E71-615AEF223ED0}"/>
              </a:ext>
            </a:extLst>
          </p:cNvPr>
          <p:cNvSpPr txBox="1"/>
          <p:nvPr/>
        </p:nvSpPr>
        <p:spPr>
          <a:xfrm>
            <a:off x="1664948" y="2854230"/>
            <a:ext cx="36293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Arial Nova"/>
              </a:rPr>
              <a:t>Temperatura Indesejada</a:t>
            </a:r>
            <a:endParaRPr lang="pt-BR">
              <a:solidFill>
                <a:schemeClr val="bg1"/>
              </a:solidFill>
              <a:latin typeface="Arial Nova"/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3026510F-7F25-D3D9-3AF1-477F1E64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6209" y="5751634"/>
            <a:ext cx="1915293" cy="9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Uma imagem contendo mulher, frente, em pé, mesa&#10;&#10;Descrição gerada automaticamente">
            <a:extLst>
              <a:ext uri="{FF2B5EF4-FFF2-40B4-BE49-F238E27FC236}">
                <a16:creationId xmlns:a16="http://schemas.microsoft.com/office/drawing/2014/main" id="{EA5AE874-D7BC-276B-349B-2F5D87F15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212" y="-729"/>
            <a:ext cx="12191999" cy="6858769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06F66A-FE46-F9E3-50F7-5D87E34D5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E23D-ACFE-451E-A6C7-08415466B6AE}" type="datetime1">
              <a:rPr lang="pt-BR"/>
              <a:t>13/08/2024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AAC63D-5A97-ADDD-E370-2EE1B764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BFA316-8EDF-72A1-1CD3-972B9D93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</a:t>
            </a:fld>
            <a:endParaRPr lang="en-US"/>
          </a:p>
        </p:txBody>
      </p:sp>
      <p:pic>
        <p:nvPicPr>
          <p:cNvPr id="11" name="Imagem 10" descr="Fotos Fundo Preto, 53.000+ fotos de arquivo grátis de alta qualidade">
            <a:extLst>
              <a:ext uri="{FF2B5EF4-FFF2-40B4-BE49-F238E27FC236}">
                <a16:creationId xmlns:a16="http://schemas.microsoft.com/office/drawing/2014/main" id="{C4242BD9-2158-DF1D-DF4F-DDC75FF379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5378" y="1076"/>
            <a:ext cx="12181245" cy="68558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997A5-EDF3-B8DC-42E2-5FE02E687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42" y="750346"/>
            <a:ext cx="3016181" cy="3606325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  <a:ea typeface="+mj-lt"/>
                <a:cs typeface="+mj-lt"/>
              </a:rPr>
              <a:t>QUEM SOFRE COM ESTE PROBLEMA? QUEM É O PRINCIPAL AFETADO?</a:t>
            </a:r>
            <a:endParaRPr lang="pt-BR">
              <a:solidFill>
                <a:schemeClr val="accent1">
                  <a:lumMod val="40000"/>
                  <a:lumOff val="60000"/>
                </a:schemeClr>
              </a:solidFill>
              <a:latin typeface="Arial Nova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70B5393-D749-E7A5-DC87-F398BFAFB5B3}"/>
              </a:ext>
            </a:extLst>
          </p:cNvPr>
          <p:cNvSpPr/>
          <p:nvPr/>
        </p:nvSpPr>
        <p:spPr>
          <a:xfrm flipV="1">
            <a:off x="3938517" y="-30383"/>
            <a:ext cx="258285" cy="6917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8FC7A01-9DB4-26FF-4E84-36BCCF1139F9}"/>
              </a:ext>
            </a:extLst>
          </p:cNvPr>
          <p:cNvSpPr txBox="1">
            <a:spLocks/>
          </p:cNvSpPr>
          <p:nvPr/>
        </p:nvSpPr>
        <p:spPr>
          <a:xfrm>
            <a:off x="4409909" y="748746"/>
            <a:ext cx="3365038" cy="706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PROPRIETÁRIOS</a:t>
            </a:r>
            <a:endParaRPr lang="pt-BR" sz="3200" b="0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27349F0C-A7E9-9C83-BCFA-EFD22592EFB3}"/>
              </a:ext>
            </a:extLst>
          </p:cNvPr>
          <p:cNvSpPr txBox="1">
            <a:spLocks/>
          </p:cNvSpPr>
          <p:nvPr/>
        </p:nvSpPr>
        <p:spPr>
          <a:xfrm>
            <a:off x="9034559" y="748746"/>
            <a:ext cx="2221447" cy="7064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0">
                <a:solidFill>
                  <a:schemeClr val="bg1"/>
                </a:solidFill>
                <a:latin typeface="Arial Nova"/>
                <a:ea typeface="+mj-lt"/>
                <a:cs typeface="+mj-lt"/>
              </a:rPr>
              <a:t>USUÁRIOS</a:t>
            </a:r>
            <a:endParaRPr lang="pt-BR" sz="3200" b="0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4D30DB9-CF13-A233-FC97-1C50FBE34158}"/>
              </a:ext>
            </a:extLst>
          </p:cNvPr>
          <p:cNvSpPr txBox="1"/>
          <p:nvPr/>
        </p:nvSpPr>
        <p:spPr>
          <a:xfrm>
            <a:off x="4391533" y="1729336"/>
            <a:ext cx="34072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00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Custos elevados</a:t>
            </a:r>
            <a:endParaRPr lang="pt-BR" sz="2000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0AD350-3B81-255F-7A78-F825841542EE}"/>
              </a:ext>
            </a:extLst>
          </p:cNvPr>
          <p:cNvSpPr txBox="1"/>
          <p:nvPr/>
        </p:nvSpPr>
        <p:spPr>
          <a:xfrm>
            <a:off x="4389681" y="2773930"/>
            <a:ext cx="34072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BR" sz="2000">
                <a:solidFill>
                  <a:schemeClr val="bg1"/>
                </a:solidFill>
                <a:latin typeface="Arial Nova"/>
              </a:rPr>
              <a:t>Insatisfação dos clientes</a:t>
            </a:r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7DCECE2-0319-7E41-A998-DB85CF6C1A51}"/>
              </a:ext>
            </a:extLst>
          </p:cNvPr>
          <p:cNvSpPr/>
          <p:nvPr/>
        </p:nvSpPr>
        <p:spPr>
          <a:xfrm flipV="1">
            <a:off x="8042431" y="24045"/>
            <a:ext cx="258285" cy="6917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1111423-5C58-588B-2192-C730A40782C0}"/>
              </a:ext>
            </a:extLst>
          </p:cNvPr>
          <p:cNvSpPr/>
          <p:nvPr/>
        </p:nvSpPr>
        <p:spPr>
          <a:xfrm flipV="1">
            <a:off x="-2112" y="-63041"/>
            <a:ext cx="258285" cy="6917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A10F269-E35F-A99A-DE1F-FD2F534A22F0}"/>
              </a:ext>
            </a:extLst>
          </p:cNvPr>
          <p:cNvSpPr/>
          <p:nvPr/>
        </p:nvSpPr>
        <p:spPr>
          <a:xfrm flipV="1">
            <a:off x="11928630" y="-30384"/>
            <a:ext cx="258285" cy="6917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68440D2-B4D1-D483-1300-93C22279A4D0}"/>
              </a:ext>
            </a:extLst>
          </p:cNvPr>
          <p:cNvSpPr/>
          <p:nvPr/>
        </p:nvSpPr>
        <p:spPr>
          <a:xfrm>
            <a:off x="5255" y="6552400"/>
            <a:ext cx="12187106" cy="3049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45F76D0-9ADD-C697-32DE-1AC98996A4E6}"/>
              </a:ext>
            </a:extLst>
          </p:cNvPr>
          <p:cNvSpPr/>
          <p:nvPr/>
        </p:nvSpPr>
        <p:spPr>
          <a:xfrm>
            <a:off x="5254" y="-801"/>
            <a:ext cx="12187106" cy="3049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0B41529-CF01-9847-F708-3FAA87B3BD57}"/>
              </a:ext>
            </a:extLst>
          </p:cNvPr>
          <p:cNvSpPr/>
          <p:nvPr/>
        </p:nvSpPr>
        <p:spPr>
          <a:xfrm>
            <a:off x="5255" y="-33457"/>
            <a:ext cx="12187106" cy="3049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171B6FA-6A54-6513-5008-FA7A9797CC41}"/>
              </a:ext>
            </a:extLst>
          </p:cNvPr>
          <p:cNvSpPr txBox="1"/>
          <p:nvPr/>
        </p:nvSpPr>
        <p:spPr>
          <a:xfrm>
            <a:off x="8450543" y="1724235"/>
            <a:ext cx="32611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000">
                <a:solidFill>
                  <a:schemeClr val="bg1"/>
                </a:solidFill>
                <a:latin typeface="Arial Nova"/>
              </a:rPr>
              <a:t>Temperatura indesejada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93F2AD1-6EF6-CF3E-08E8-4E0846CBA66C}"/>
              </a:ext>
            </a:extLst>
          </p:cNvPr>
          <p:cNvSpPr txBox="1"/>
          <p:nvPr/>
        </p:nvSpPr>
        <p:spPr>
          <a:xfrm>
            <a:off x="8450543" y="2774320"/>
            <a:ext cx="317215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000">
                <a:solidFill>
                  <a:schemeClr val="bg1"/>
                </a:solidFill>
                <a:latin typeface="Arial Nova"/>
              </a:rPr>
              <a:t>Equipamentos não funcionais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EC26A55-C6D8-9930-D482-7E2CCE1245B0}"/>
              </a:ext>
            </a:extLst>
          </p:cNvPr>
          <p:cNvSpPr txBox="1"/>
          <p:nvPr/>
        </p:nvSpPr>
        <p:spPr>
          <a:xfrm>
            <a:off x="8450096" y="3816912"/>
            <a:ext cx="34072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000">
                <a:solidFill>
                  <a:schemeClr val="bg1"/>
                </a:solidFill>
                <a:latin typeface="Arial Nova"/>
              </a:rPr>
              <a:t>Problemas de saúde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41DB69C-B6BF-FEF7-5CA6-C5355BFA1D18}"/>
              </a:ext>
            </a:extLst>
          </p:cNvPr>
          <p:cNvSpPr txBox="1"/>
          <p:nvPr/>
        </p:nvSpPr>
        <p:spPr>
          <a:xfrm>
            <a:off x="4400567" y="3809255"/>
            <a:ext cx="34072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200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Regiões litorâneas </a:t>
            </a: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40512B89-C5FC-CB30-65D3-39FCEE8E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209" y="5751634"/>
            <a:ext cx="1915293" cy="9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4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7A42E-2E47-4CBC-9508-E0FDFDB0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8B1BE7-4EF4-FE0F-BF8C-C76F2642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71F6AE-C44B-9355-C38B-BB615A9B4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B675B-6140-4AF8-96C2-1CC0F7D11F5F}" type="datetime1">
              <a:t>13/08/2024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33C4F41-2BD3-E729-B7E0-782638D7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16B3FE-3F1C-BD1F-9DC8-22DDD70C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</a:t>
            </a:fld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09EB03C-B5E8-CE5D-E667-20C3E47D41C5}"/>
              </a:ext>
            </a:extLst>
          </p:cNvPr>
          <p:cNvSpPr/>
          <p:nvPr/>
        </p:nvSpPr>
        <p:spPr>
          <a:xfrm>
            <a:off x="-14435" y="0"/>
            <a:ext cx="12212208" cy="68711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3F251664-D73F-8CCE-BEC5-0EFCE955C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209" y="5751634"/>
            <a:ext cx="1915293" cy="96949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4C128A1-0816-336F-E6D0-D9BDB9D95D60}"/>
              </a:ext>
            </a:extLst>
          </p:cNvPr>
          <p:cNvSpPr txBox="1">
            <a:spLocks/>
          </p:cNvSpPr>
          <p:nvPr/>
        </p:nvSpPr>
        <p:spPr>
          <a:xfrm>
            <a:off x="764330" y="2865955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ea typeface="+mj-lt"/>
                <a:cs typeface="+mj-lt"/>
              </a:rPr>
              <a:t>ESTE PROBLEMA TENDE A AUMENTAR OU DIMINUIR? 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8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76FD5A-5B5E-BF1E-A465-65E97E63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9BB21-5275-4764-8C6A-B4E82FED6BF4}" type="datetime1">
              <a:rPr lang="pt-BR"/>
              <a:t>13/08/2024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CB298A-757C-F1AA-6AE9-1B348E83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736003-F9C7-FE48-27CF-B06442698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</a:t>
            </a:fld>
            <a:endParaRPr lang="en-US"/>
          </a:p>
        </p:txBody>
      </p:sp>
      <p:pic>
        <p:nvPicPr>
          <p:cNvPr id="3" name="Imagem 2" descr="Fotos Fundo Preto, 53.000+ fotos de arquivo grátis de alta ...">
            <a:extLst>
              <a:ext uri="{FF2B5EF4-FFF2-40B4-BE49-F238E27FC236}">
                <a16:creationId xmlns:a16="http://schemas.microsoft.com/office/drawing/2014/main" id="{D4E73CC0-56C5-4520-446B-FCBDEFD2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</a:blip>
          <a:stretch>
            <a:fillRect/>
          </a:stretch>
        </p:blipFill>
        <p:spPr>
          <a:xfrm>
            <a:off x="5287" y="759"/>
            <a:ext cx="12190824" cy="74399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663DC7C-39AA-5D03-BBCD-9FFD24975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1" y="548640"/>
            <a:ext cx="10653578" cy="1132258"/>
          </a:xfrm>
        </p:spPr>
        <p:txBody>
          <a:bodyPr/>
          <a:lstStyle/>
          <a:p>
            <a:r>
              <a:rPr lang="pt-BR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  <a:ea typeface="+mj-lt"/>
                <a:cs typeface="+mj-lt"/>
              </a:rPr>
              <a:t>CRESCIMENTO DO MERCADO FITNESS</a:t>
            </a:r>
            <a:endParaRPr lang="pt-BR">
              <a:solidFill>
                <a:schemeClr val="accent1">
                  <a:lumMod val="40000"/>
                  <a:lumOff val="60000"/>
                </a:schemeClr>
              </a:solidFill>
              <a:latin typeface="Arial Nova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2E76958-FF73-E4F2-F668-47A3CB101682}"/>
              </a:ext>
            </a:extLst>
          </p:cNvPr>
          <p:cNvSpPr txBox="1"/>
          <p:nvPr/>
        </p:nvSpPr>
        <p:spPr>
          <a:xfrm>
            <a:off x="827314" y="1807028"/>
            <a:ext cx="340722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chemeClr val="bg1"/>
                </a:solidFill>
                <a:latin typeface="Arial Nova"/>
              </a:rPr>
              <a:t>Valor do Mercado</a:t>
            </a:r>
            <a:r>
              <a:rPr lang="pt-BR">
                <a:solidFill>
                  <a:schemeClr val="bg1"/>
                </a:solidFill>
                <a:latin typeface="Arial Nova"/>
              </a:rPr>
              <a:t>: Avaliado em cerca de US$ 96 bilhões em 2023.</a:t>
            </a:r>
          </a:p>
          <a:p>
            <a:r>
              <a:rPr lang="pt-BR" b="1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Projeção de Crescimento</a:t>
            </a:r>
            <a:r>
              <a:rPr lang="pt-BR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: Espera-se um crescimento anual de 4% a 6% até 2028.</a:t>
            </a:r>
            <a:endParaRPr lang="pt-BR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D9AFC1A-95B6-B32C-D3F0-DBD939E3DE7A}"/>
              </a:ext>
            </a:extLst>
          </p:cNvPr>
          <p:cNvSpPr txBox="1"/>
          <p:nvPr/>
        </p:nvSpPr>
        <p:spPr>
          <a:xfrm>
            <a:off x="8319397" y="1808598"/>
            <a:ext cx="259940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>
                <a:solidFill>
                  <a:schemeClr val="bg1"/>
                </a:solidFill>
                <a:latin typeface="Arial Nova"/>
              </a:rPr>
              <a:t>O Brasil está entre os países com o maior número de academias, ocupando a segunda posição global, atrás apenas dos Estados Unidos.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A123B0-7696-1586-3F77-33CFBF843416}"/>
              </a:ext>
            </a:extLst>
          </p:cNvPr>
          <p:cNvSpPr txBox="1"/>
          <p:nvPr/>
        </p:nvSpPr>
        <p:spPr>
          <a:xfrm>
            <a:off x="823452" y="4584068"/>
            <a:ext cx="30599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Arial Nova"/>
              </a:rPr>
              <a:t>Nos Estados Unidos, o número de membros de academias cresceu cerca de 64 milhões em 2022.</a:t>
            </a:r>
          </a:p>
        </p:txBody>
      </p:sp>
      <p:sp>
        <p:nvSpPr>
          <p:cNvPr id="29" name="CaixaDeTexto 23">
            <a:extLst>
              <a:ext uri="{FF2B5EF4-FFF2-40B4-BE49-F238E27FC236}">
                <a16:creationId xmlns:a16="http://schemas.microsoft.com/office/drawing/2014/main" id="{B04D3DA6-A94C-445F-BD67-4B765AC365D6}"/>
              </a:ext>
            </a:extLst>
          </p:cNvPr>
          <p:cNvSpPr txBox="1"/>
          <p:nvPr/>
        </p:nvSpPr>
        <p:spPr>
          <a:xfrm>
            <a:off x="4787464" y="4911903"/>
            <a:ext cx="7739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>
                <a:solidFill>
                  <a:schemeClr val="bg1"/>
                </a:solidFill>
                <a:latin typeface="Franklin Gothic Book"/>
              </a:rPr>
              <a:t>34.5k</a:t>
            </a:r>
          </a:p>
        </p:txBody>
      </p:sp>
      <p:sp>
        <p:nvSpPr>
          <p:cNvPr id="30" name="CaixaDeTexto 22">
            <a:extLst>
              <a:ext uri="{FF2B5EF4-FFF2-40B4-BE49-F238E27FC236}">
                <a16:creationId xmlns:a16="http://schemas.microsoft.com/office/drawing/2014/main" id="{69A8C853-34DE-FC95-F748-4D7D31C3EBF3}"/>
              </a:ext>
            </a:extLst>
          </p:cNvPr>
          <p:cNvSpPr txBox="1"/>
          <p:nvPr/>
        </p:nvSpPr>
        <p:spPr>
          <a:xfrm>
            <a:off x="5716919" y="4911902"/>
            <a:ext cx="7619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>
                <a:solidFill>
                  <a:schemeClr val="bg1"/>
                </a:solidFill>
                <a:latin typeface="Franklin Gothic Book"/>
              </a:rPr>
              <a:t>38.4k</a:t>
            </a:r>
          </a:p>
        </p:txBody>
      </p:sp>
      <p:sp>
        <p:nvSpPr>
          <p:cNvPr id="31" name="CaixaDeTexto 25">
            <a:extLst>
              <a:ext uri="{FF2B5EF4-FFF2-40B4-BE49-F238E27FC236}">
                <a16:creationId xmlns:a16="http://schemas.microsoft.com/office/drawing/2014/main" id="{6F99E60C-660C-0CFC-9F55-18489F8D5414}"/>
              </a:ext>
            </a:extLst>
          </p:cNvPr>
          <p:cNvSpPr txBox="1"/>
          <p:nvPr/>
        </p:nvSpPr>
        <p:spPr>
          <a:xfrm>
            <a:off x="6599135" y="4911901"/>
            <a:ext cx="76199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b="1">
                <a:solidFill>
                  <a:schemeClr val="bg1"/>
                </a:solidFill>
                <a:latin typeface="Franklin Gothic Book"/>
              </a:rPr>
              <a:t>12.3k</a:t>
            </a:r>
          </a:p>
        </p:txBody>
      </p:sp>
      <p:pic>
        <p:nvPicPr>
          <p:cNvPr id="32" name="Imagem 31" descr="Interface gráfica do usuário, Aplicativo, Ícone&#10;&#10;Descrição gerada automaticamente">
            <a:extLst>
              <a:ext uri="{FF2B5EF4-FFF2-40B4-BE49-F238E27FC236}">
                <a16:creationId xmlns:a16="http://schemas.microsoft.com/office/drawing/2014/main" id="{CC791044-EC30-6E48-92B2-4878E32CB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613" y="1675912"/>
            <a:ext cx="6096000" cy="3432432"/>
          </a:xfrm>
          <a:prstGeom prst="rect">
            <a:avLst/>
          </a:prstGeom>
        </p:spPr>
      </p:pic>
      <p:sp>
        <p:nvSpPr>
          <p:cNvPr id="36" name="Forma em L 35">
            <a:extLst>
              <a:ext uri="{FF2B5EF4-FFF2-40B4-BE49-F238E27FC236}">
                <a16:creationId xmlns:a16="http://schemas.microsoft.com/office/drawing/2014/main" id="{BCBAAA26-9025-7C5C-0603-B3C88A9C1CF6}"/>
              </a:ext>
            </a:extLst>
          </p:cNvPr>
          <p:cNvSpPr/>
          <p:nvPr/>
        </p:nvSpPr>
        <p:spPr>
          <a:xfrm>
            <a:off x="725130" y="3074026"/>
            <a:ext cx="208934" cy="626807"/>
          </a:xfrm>
          <a:prstGeom prst="corne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8AEEED"/>
              </a:solidFill>
              <a:highlight>
                <a:srgbClr val="00FF00"/>
              </a:highlight>
            </a:endParaRPr>
          </a:p>
        </p:txBody>
      </p:sp>
      <p:sp>
        <p:nvSpPr>
          <p:cNvPr id="37" name="Forma em L 36">
            <a:extLst>
              <a:ext uri="{FF2B5EF4-FFF2-40B4-BE49-F238E27FC236}">
                <a16:creationId xmlns:a16="http://schemas.microsoft.com/office/drawing/2014/main" id="{226BEA30-5821-A9F5-8E9F-1F5A476F3979}"/>
              </a:ext>
            </a:extLst>
          </p:cNvPr>
          <p:cNvSpPr/>
          <p:nvPr/>
        </p:nvSpPr>
        <p:spPr>
          <a:xfrm>
            <a:off x="725129" y="5277246"/>
            <a:ext cx="208934" cy="626807"/>
          </a:xfrm>
          <a:prstGeom prst="corne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8AEEED"/>
              </a:solidFill>
              <a:highlight>
                <a:srgbClr val="00FF00"/>
              </a:highlight>
            </a:endParaRPr>
          </a:p>
        </p:txBody>
      </p:sp>
      <p:sp>
        <p:nvSpPr>
          <p:cNvPr id="50" name="Forma em L 49">
            <a:extLst>
              <a:ext uri="{FF2B5EF4-FFF2-40B4-BE49-F238E27FC236}">
                <a16:creationId xmlns:a16="http://schemas.microsoft.com/office/drawing/2014/main" id="{4AAAD592-E5F0-5F49-07B4-1E6B85F70785}"/>
              </a:ext>
            </a:extLst>
          </p:cNvPr>
          <p:cNvSpPr/>
          <p:nvPr/>
        </p:nvSpPr>
        <p:spPr>
          <a:xfrm rot="10800000">
            <a:off x="10803194" y="1720644"/>
            <a:ext cx="208934" cy="626807"/>
          </a:xfrm>
          <a:prstGeom prst="corne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8AEEED"/>
              </a:solidFill>
              <a:highlight>
                <a:srgbClr val="00FF00"/>
              </a:highlight>
            </a:endParaRPr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EAB488E4-6A3D-7955-CFF6-BE3F88009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6209" y="5751634"/>
            <a:ext cx="1915293" cy="9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024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3EB089A-8A4C-0D7F-7CBB-A8ADF687AC6C}"/>
              </a:ext>
            </a:extLst>
          </p:cNvPr>
          <p:cNvSpPr/>
          <p:nvPr/>
        </p:nvSpPr>
        <p:spPr>
          <a:xfrm>
            <a:off x="-59317" y="14000"/>
            <a:ext cx="12250800" cy="6846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DD32D7-FA33-35F5-9F65-BF144A543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5F17-EE7D-4BCD-9801-23D04883829F}" type="datetime1">
              <a:rPr lang="pt-BR"/>
              <a:t>13/08/2024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8754EC-DB90-3C2A-C93D-AAEAE45A7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3E6E8A-8CB6-5B52-42E3-38C127E7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62DC50-A837-DF2C-4D84-67E26800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727" y="580135"/>
            <a:ext cx="10653578" cy="1132258"/>
          </a:xfrm>
        </p:spPr>
        <p:txBody>
          <a:bodyPr/>
          <a:lstStyle/>
          <a:p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  <a:ea typeface="+mj-lt"/>
                <a:cs typeface="+mj-lt"/>
              </a:rPr>
              <a:t>QUANTO CUSTA ESTE PROBLEMA?</a:t>
            </a:r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  <a:latin typeface="Arial Nova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F6CDDFE-F147-EDDA-EE13-0BA9535C7F0D}"/>
              </a:ext>
            </a:extLst>
          </p:cNvPr>
          <p:cNvSpPr txBox="1"/>
          <p:nvPr/>
        </p:nvSpPr>
        <p:spPr>
          <a:xfrm>
            <a:off x="615724" y="3014462"/>
            <a:ext cx="341709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Cerca de 30% saem por:</a:t>
            </a:r>
          </a:p>
          <a:p>
            <a:pPr algn="ctr"/>
            <a:endParaRPr lang="pt-BR" dirty="0">
              <a:solidFill>
                <a:schemeClr val="bg1"/>
              </a:solidFill>
              <a:latin typeface="Arial Nova"/>
              <a:ea typeface="+mn-lt"/>
              <a:cs typeface="+mn-lt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 Qualidade das Instalações,</a:t>
            </a:r>
          </a:p>
          <a:p>
            <a:pPr algn="ctr"/>
            <a:endParaRPr lang="pt-BR" dirty="0">
              <a:solidFill>
                <a:schemeClr val="bg1"/>
              </a:solidFill>
              <a:latin typeface="Arial Nova"/>
              <a:ea typeface="+mn-lt"/>
              <a:cs typeface="+mn-lt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 Atmosfera e Ambiente.</a:t>
            </a:r>
            <a:endParaRPr lang="pt-BR" dirty="0">
              <a:solidFill>
                <a:schemeClr val="bg1"/>
              </a:solidFill>
              <a:latin typeface="Arial Nova"/>
            </a:endParaRPr>
          </a:p>
          <a:p>
            <a:pPr algn="l"/>
            <a:endParaRPr lang="pt-BR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8D5A6D1-77C2-36E7-5A56-071AF8ED9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35" y="1717430"/>
            <a:ext cx="7753207" cy="6347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Arial Nova"/>
              </a:rPr>
              <a:t>Exemplo baseado em dados de uma academia real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ED429BAC-B18E-8E7C-3E7E-E431379A8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209" y="5751634"/>
            <a:ext cx="1915293" cy="969494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DA9374F3-2E1B-BF7B-5218-ECD0BA3916CF}"/>
              </a:ext>
            </a:extLst>
          </p:cNvPr>
          <p:cNvSpPr/>
          <p:nvPr/>
        </p:nvSpPr>
        <p:spPr>
          <a:xfrm>
            <a:off x="3921825" y="2427745"/>
            <a:ext cx="109188" cy="287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691E4D1-0BEB-1B54-200A-1BF9EC02149C}"/>
              </a:ext>
            </a:extLst>
          </p:cNvPr>
          <p:cNvSpPr txBox="1"/>
          <p:nvPr/>
        </p:nvSpPr>
        <p:spPr>
          <a:xfrm>
            <a:off x="3982083" y="2873997"/>
            <a:ext cx="421954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Nova"/>
              </a:rPr>
              <a:t>Setembro de 2023: </a:t>
            </a:r>
            <a:endParaRPr lang="pt-BR">
              <a:solidFill>
                <a:schemeClr val="bg1"/>
              </a:solidFill>
              <a:latin typeface="Neue Haas Grotesk Text Pro"/>
            </a:endParaRPr>
          </a:p>
          <a:p>
            <a:pPr algn="ctr"/>
            <a:endParaRPr lang="pt-BR" dirty="0">
              <a:solidFill>
                <a:schemeClr val="bg1"/>
              </a:solidFill>
              <a:latin typeface="Arial Nova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Nova"/>
              </a:rPr>
              <a:t>  28 desistências e quebras de contratos anuais.</a:t>
            </a:r>
            <a:endParaRPr lang="pt-BR" dirty="0">
              <a:solidFill>
                <a:schemeClr val="bg1"/>
              </a:solidFill>
              <a:latin typeface="Neue Haas Grotesk Text Pro"/>
            </a:endParaRPr>
          </a:p>
          <a:p>
            <a:pPr algn="ctr"/>
            <a:endParaRPr lang="pt-BR" dirty="0">
              <a:solidFill>
                <a:schemeClr val="bg1"/>
              </a:solidFill>
              <a:latin typeface="Arial Nova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Nova"/>
              </a:rPr>
              <a:t>  33% do faturamento daquele mês, aproximadamente </a:t>
            </a:r>
            <a:r>
              <a:rPr lang="pt-BR" dirty="0">
                <a:solidFill>
                  <a:srgbClr val="FF0000"/>
                </a:solidFill>
                <a:latin typeface="Arial Nova"/>
              </a:rPr>
              <a:t>R$10.000,00</a:t>
            </a:r>
            <a:r>
              <a:rPr lang="pt-BR" dirty="0">
                <a:solidFill>
                  <a:schemeClr val="bg1"/>
                </a:solidFill>
                <a:latin typeface="Arial Nova"/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41023A7-61EB-88AD-C6B0-A40FAC15E6DE}"/>
              </a:ext>
            </a:extLst>
          </p:cNvPr>
          <p:cNvSpPr txBox="1"/>
          <p:nvPr/>
        </p:nvSpPr>
        <p:spPr>
          <a:xfrm>
            <a:off x="8261388" y="3397915"/>
            <a:ext cx="332184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Arial Nova"/>
              </a:rPr>
              <a:t>Valores de manutenção </a:t>
            </a:r>
            <a:endParaRPr lang="pt-BR" dirty="0">
              <a:solidFill>
                <a:schemeClr val="bg1"/>
              </a:solidFill>
              <a:latin typeface="Neue Haas Grotesk Text Pro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Nova"/>
              </a:rPr>
              <a:t>em até </a:t>
            </a:r>
            <a:endParaRPr lang="pt-BR" dirty="0">
              <a:solidFill>
                <a:schemeClr val="bg1"/>
              </a:solidFill>
              <a:latin typeface="Neue Haas Grotesk Text Pro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Arial Nova"/>
              </a:rPr>
              <a:t>R$2.000,00 mensalmente.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A40B5E8-033A-B5F8-4C2A-7FE6572A83D7}"/>
              </a:ext>
            </a:extLst>
          </p:cNvPr>
          <p:cNvSpPr/>
          <p:nvPr/>
        </p:nvSpPr>
        <p:spPr>
          <a:xfrm>
            <a:off x="504031" y="2438952"/>
            <a:ext cx="109188" cy="287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CA97DC6-B67E-5C73-887B-FD81B3AB0406}"/>
              </a:ext>
            </a:extLst>
          </p:cNvPr>
          <p:cNvSpPr/>
          <p:nvPr/>
        </p:nvSpPr>
        <p:spPr>
          <a:xfrm>
            <a:off x="8258501" y="2438951"/>
            <a:ext cx="109188" cy="287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BA627E6-1552-8DF0-649B-A793BC70C6A3}"/>
              </a:ext>
            </a:extLst>
          </p:cNvPr>
          <p:cNvSpPr/>
          <p:nvPr/>
        </p:nvSpPr>
        <p:spPr>
          <a:xfrm>
            <a:off x="11497001" y="2427746"/>
            <a:ext cx="109188" cy="28701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2C13356-6773-565C-ACBC-96D88AE1AD87}"/>
              </a:ext>
            </a:extLst>
          </p:cNvPr>
          <p:cNvSpPr/>
          <p:nvPr/>
        </p:nvSpPr>
        <p:spPr>
          <a:xfrm>
            <a:off x="504032" y="2422158"/>
            <a:ext cx="11102725" cy="126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96EF5CE-1A96-4891-8392-FFA65DB2E307}"/>
              </a:ext>
            </a:extLst>
          </p:cNvPr>
          <p:cNvSpPr/>
          <p:nvPr/>
        </p:nvSpPr>
        <p:spPr>
          <a:xfrm>
            <a:off x="504031" y="5188322"/>
            <a:ext cx="11102725" cy="126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Fotos Fundo Preto, 53.000+ fotos de arquivo grátis de alta qualidade">
            <a:extLst>
              <a:ext uri="{FF2B5EF4-FFF2-40B4-BE49-F238E27FC236}">
                <a16:creationId xmlns:a16="http://schemas.microsoft.com/office/drawing/2014/main" id="{32B43293-891F-058F-DE10-E66AB09510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9000"/>
          </a:blip>
          <a:stretch>
            <a:fillRect/>
          </a:stretch>
        </p:blipFill>
        <p:spPr>
          <a:xfrm>
            <a:off x="5378" y="1076"/>
            <a:ext cx="12181245" cy="7459698"/>
          </a:xfrm>
          <a:prstGeom prst="rect">
            <a:avLst/>
          </a:prstGeom>
        </p:spPr>
      </p:pic>
      <p:pic>
        <p:nvPicPr>
          <p:cNvPr id="8" name="Imagem 7" descr="Fotos Fundo Preto, 53.000+ fotos de arquivo grátis de alta ...">
            <a:extLst>
              <a:ext uri="{FF2B5EF4-FFF2-40B4-BE49-F238E27FC236}">
                <a16:creationId xmlns:a16="http://schemas.microsoft.com/office/drawing/2014/main" id="{0AB4EC4B-EB01-D6AE-D397-BDA147EC7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287" y="759"/>
            <a:ext cx="12190824" cy="74542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5252FB7-2EFB-8C1D-255B-7D8F9BD0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  <a:ea typeface="+mj-lt"/>
                <a:cs typeface="+mj-lt"/>
              </a:rPr>
              <a:t>O PROBLEMA AFETA OS ASPECTOS DE SUSTENTABILIDADE?</a:t>
            </a:r>
            <a:endParaRPr lang="pt-BR">
              <a:solidFill>
                <a:schemeClr val="accent1">
                  <a:lumMod val="40000"/>
                  <a:lumOff val="60000"/>
                </a:schemeClr>
              </a:solidFill>
              <a:latin typeface="Arial Nova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45C8F-1602-F408-12EA-80157EC56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82" y="2142863"/>
            <a:ext cx="10921805" cy="377094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pt-BR">
              <a:ea typeface="+mn-lt"/>
              <a:cs typeface="+mn-lt"/>
            </a:endParaRPr>
          </a:p>
          <a:p>
            <a:r>
              <a:rPr lang="pt-BR" sz="2200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Causas possíveis repercussões ambientais</a:t>
            </a:r>
            <a:endParaRPr lang="pt-BR" sz="2200" dirty="0">
              <a:solidFill>
                <a:schemeClr val="bg1"/>
              </a:solidFill>
              <a:latin typeface="Arial Nova"/>
            </a:endParaRPr>
          </a:p>
          <a:p>
            <a:r>
              <a:rPr lang="pt-BR" sz="2200" dirty="0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Materiais utilizados para a produção: ferro, aço, plástico e componentes eletrônicos.</a:t>
            </a:r>
          </a:p>
          <a:p>
            <a:r>
              <a:rPr lang="pt-BR" sz="2200" dirty="0">
                <a:solidFill>
                  <a:schemeClr val="bg1"/>
                </a:solidFill>
                <a:latin typeface="Arial Nova"/>
              </a:rPr>
              <a:t>Doar? Vender? Reciclar? Descartar?</a:t>
            </a:r>
          </a:p>
          <a:p>
            <a:r>
              <a:rPr lang="pt-BR" sz="2200" dirty="0">
                <a:solidFill>
                  <a:schemeClr val="bg1"/>
                </a:solidFill>
                <a:latin typeface="Arial Nova"/>
              </a:rPr>
              <a:t>Venda de equipamentos reutilizados.</a:t>
            </a:r>
          </a:p>
          <a:p>
            <a:r>
              <a:rPr lang="pt-BR" sz="2200" dirty="0">
                <a:solidFill>
                  <a:schemeClr val="bg1"/>
                </a:solidFill>
                <a:latin typeface="Arial Nova"/>
              </a:rPr>
              <a:t>Academias sustentáveis.</a:t>
            </a:r>
          </a:p>
          <a:p>
            <a:pPr marL="0" indent="0">
              <a:buNone/>
            </a:pPr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C2B9D1-8AAE-0AEF-DBB9-38AC4F1A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66E25-9BFB-4EA9-9700-0FFF584419A2}" type="datetime1">
              <a:rPr lang="pt-BR"/>
              <a:t>13/08/2024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3BCB3D-7D57-0E9A-84BC-7738B2579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9BB8B9-203A-6292-1CC1-3D1C4D19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7</a:t>
            </a:fld>
            <a:endParaRPr lang="en-US"/>
          </a:p>
        </p:txBody>
      </p:sp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4C0B058D-7D08-FE6B-5AF5-EBE829144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209" y="5751634"/>
            <a:ext cx="1915293" cy="9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Fotos Fundo Preto, 53.000+ fotos de arquivo grátis de alta ...">
            <a:extLst>
              <a:ext uri="{FF2B5EF4-FFF2-40B4-BE49-F238E27FC236}">
                <a16:creationId xmlns:a16="http://schemas.microsoft.com/office/drawing/2014/main" id="{259BF311-45B7-5C99-EDD5-B20D816B8E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7" y="759"/>
            <a:ext cx="12190824" cy="74399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28736C0-CC46-0342-7A89-7462704D7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06" y="701040"/>
            <a:ext cx="7986577" cy="203339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  <a:ea typeface="+mj-lt"/>
                <a:cs typeface="+mj-lt"/>
              </a:rPr>
              <a:t>JÁ EXISTE ALGUM MOVIMENTO PARA RESOLVER O PROBLEMA?</a:t>
            </a:r>
            <a:endParaRPr lang="pt-BR" sz="4000">
              <a:solidFill>
                <a:schemeClr val="accent1">
                  <a:lumMod val="40000"/>
                  <a:lumOff val="60000"/>
                </a:schemeClr>
              </a:solidFill>
              <a:latin typeface="Arial Nova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381B3E-86BA-875F-7917-B501AA7AA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C3B78-F5D6-4805-BB0C-2D21B0E36716}" type="datetime1">
              <a:rPr lang="pt-BR"/>
              <a:t>13/08/2024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89FACD-BD25-871C-AA7C-5EADDEC6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CE1EA9-8F9C-08D3-FD37-30768265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8</a:t>
            </a:fld>
            <a:endParaRPr lang="en-US"/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B853B6A5-5F17-928F-DE4C-EAC3F92A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361" y="5815339"/>
            <a:ext cx="2452101" cy="12711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4CDA863-6055-1C14-A6BE-99C231C4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743" y="359580"/>
            <a:ext cx="4047720" cy="7195457"/>
          </a:xfrm>
          <a:prstGeom prst="rect">
            <a:avLst/>
          </a:prstGeom>
        </p:spPr>
      </p:pic>
      <p:pic>
        <p:nvPicPr>
          <p:cNvPr id="14" name="Imagem 13" descr="Imagem em preto e branco&#10;&#10;Descrição gerada automaticamente">
            <a:extLst>
              <a:ext uri="{FF2B5EF4-FFF2-40B4-BE49-F238E27FC236}">
                <a16:creationId xmlns:a16="http://schemas.microsoft.com/office/drawing/2014/main" id="{00D8318B-48C1-0366-48B8-9394E2753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296" y="-4917"/>
            <a:ext cx="2316892" cy="35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4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B99609F7-601B-828B-F14A-89E673535C24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B925E30-C28F-8662-2950-952AE226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Conteúdo 10" descr="Logotipo&#10;&#10;Descrição gerada automaticamente">
            <a:extLst>
              <a:ext uri="{FF2B5EF4-FFF2-40B4-BE49-F238E27FC236}">
                <a16:creationId xmlns:a16="http://schemas.microsoft.com/office/drawing/2014/main" id="{C864B422-EFB0-01F8-E287-01D04329B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880" y="2870260"/>
            <a:ext cx="4629280" cy="1165824"/>
          </a:xfrm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FFF1D2-7FE5-00AA-A19D-6DA97E55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5AC85-DEC8-460B-A670-55D71D50B759}" type="datetime1">
              <a:rPr lang="pt-BR"/>
              <a:t>13/08/2024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8DB60B-4443-E9EF-F1F2-E5E9B7F1C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FDB00E-6C5F-E241-7DAF-C3873FB3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9</a:t>
            </a:fld>
            <a:endParaRPr lang="en-US"/>
          </a:p>
        </p:txBody>
      </p:sp>
      <p:sp>
        <p:nvSpPr>
          <p:cNvPr id="9" name="CaixaDeTexto 2">
            <a:extLst>
              <a:ext uri="{FF2B5EF4-FFF2-40B4-BE49-F238E27FC236}">
                <a16:creationId xmlns:a16="http://schemas.microsoft.com/office/drawing/2014/main" id="{E3B45D5D-A9B9-E622-F568-ABA8B85646B1}"/>
              </a:ext>
            </a:extLst>
          </p:cNvPr>
          <p:cNvSpPr txBox="1"/>
          <p:nvPr/>
        </p:nvSpPr>
        <p:spPr>
          <a:xfrm>
            <a:off x="1318153" y="2875625"/>
            <a:ext cx="3243942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chemeClr val="bg1"/>
                </a:solidFill>
                <a:latin typeface="Arial Nova"/>
              </a:rPr>
              <a:t>Os projetos que já existem, não são objetivamente criados para ambientes de academia.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85C991-DD59-B54A-D55F-E72D24AB1974}"/>
              </a:ext>
            </a:extLst>
          </p:cNvPr>
          <p:cNvSpPr txBox="1"/>
          <p:nvPr/>
        </p:nvSpPr>
        <p:spPr>
          <a:xfrm>
            <a:off x="6084357" y="4255356"/>
            <a:ext cx="5076253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Objetivo: controlar a temperatura e umidade do espaço todo, podendo sim se adaptar a uma academia, porém não garantindo a adaptação personalizada em pequenas partes.</a:t>
            </a:r>
            <a:endParaRPr lang="pt-BR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12" name="CaixaDeTexto 10">
            <a:extLst>
              <a:ext uri="{FF2B5EF4-FFF2-40B4-BE49-F238E27FC236}">
                <a16:creationId xmlns:a16="http://schemas.microsoft.com/office/drawing/2014/main" id="{D48CD675-7BE5-28A5-4B19-C26E389BA44B}"/>
              </a:ext>
            </a:extLst>
          </p:cNvPr>
          <p:cNvSpPr txBox="1"/>
          <p:nvPr/>
        </p:nvSpPr>
        <p:spPr>
          <a:xfrm>
            <a:off x="1318225" y="4262449"/>
            <a:ext cx="3973285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>
                <a:solidFill>
                  <a:schemeClr val="bg1"/>
                </a:solidFill>
                <a:latin typeface="Arial Nova"/>
                <a:ea typeface="+mn-lt"/>
                <a:cs typeface="+mn-lt"/>
              </a:rPr>
              <a:t>Várias empresas estão trabalhando para desenvolver soluções específicas para essas condições desafiadoras.</a:t>
            </a:r>
            <a:endParaRPr lang="pt-BR">
              <a:solidFill>
                <a:schemeClr val="bg1"/>
              </a:solidFill>
              <a:latin typeface="Arial Nova"/>
            </a:endParaRP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2E33D7E-B328-F21D-EB75-F054222406EC}"/>
              </a:ext>
            </a:extLst>
          </p:cNvPr>
          <p:cNvSpPr txBox="1">
            <a:spLocks/>
          </p:cNvSpPr>
          <p:nvPr/>
        </p:nvSpPr>
        <p:spPr>
          <a:xfrm>
            <a:off x="645306" y="701040"/>
            <a:ext cx="7986577" cy="20333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>
                <a:solidFill>
                  <a:schemeClr val="accent1">
                    <a:lumMod val="40000"/>
                    <a:lumOff val="60000"/>
                  </a:schemeClr>
                </a:solidFill>
                <a:latin typeface="Arial Nova"/>
                <a:ea typeface="+mj-lt"/>
                <a:cs typeface="+mj-lt"/>
              </a:rPr>
              <a:t>JÁ EXISTE ALGUM MOVIMENTO PARA RESOLVER O PROBLEMA?</a:t>
            </a:r>
            <a:endParaRPr lang="pt-BR" sz="4000">
              <a:solidFill>
                <a:schemeClr val="accent1">
                  <a:lumMod val="40000"/>
                  <a:lumOff val="60000"/>
                </a:schemeClr>
              </a:solidFill>
              <a:latin typeface="Arial Nova"/>
            </a:endParaRPr>
          </a:p>
        </p:txBody>
      </p:sp>
      <p:pic>
        <p:nvPicPr>
          <p:cNvPr id="23" name="Imagem 22" descr="Imagem em preto e branco&#10;&#10;Descrição gerada automaticamente">
            <a:extLst>
              <a:ext uri="{FF2B5EF4-FFF2-40B4-BE49-F238E27FC236}">
                <a16:creationId xmlns:a16="http://schemas.microsoft.com/office/drawing/2014/main" id="{ABD02ABA-3CD8-6DD0-ED07-3E8B9EA8E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296" y="-4917"/>
            <a:ext cx="2316892" cy="3586317"/>
          </a:xfrm>
          <a:prstGeom prst="rect">
            <a:avLst/>
          </a:prstGeom>
        </p:spPr>
      </p:pic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86DC63ED-F25D-2DF6-E582-C82EC3245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6209" y="5751634"/>
            <a:ext cx="1915293" cy="9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3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1" baseType="lpstr">
      <vt:lpstr>VanillaVTI</vt:lpstr>
      <vt:lpstr>UMIDADE E TEMPERATURA DESREGULADAS EM ACADEMIAS</vt:lpstr>
      <vt:lpstr>ONDE ESTÁ O PROBLEMA? QUAL É O PROBLEMA?</vt:lpstr>
      <vt:lpstr>QUEM SOFRE COM ESTE PROBLEMA? QUEM É O PRINCIPAL AFETADO?</vt:lpstr>
      <vt:lpstr>Apresentação do PowerPoint</vt:lpstr>
      <vt:lpstr>CRESCIMENTO DO MERCADO FITNESS</vt:lpstr>
      <vt:lpstr>QUANTO CUSTA ESTE PROBLEMA?</vt:lpstr>
      <vt:lpstr>O PROBLEMA AFETA OS ASPECTOS DE SUSTENTABILIDADE?</vt:lpstr>
      <vt:lpstr>JÁ EXISTE ALGUM MOVIMENTO PARA RESOLVER O PROBLEMA?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350</cp:revision>
  <dcterms:created xsi:type="dcterms:W3CDTF">2024-08-08T22:53:25Z</dcterms:created>
  <dcterms:modified xsi:type="dcterms:W3CDTF">2024-08-14T01:29:35Z</dcterms:modified>
</cp:coreProperties>
</file>